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a53304ca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a53304ca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a53304ca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a53304ca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a53304ca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a53304ca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a53304c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a53304c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d486980c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d486980c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d486980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d486980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a53304c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a53304c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a53304ca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a53304ca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a53304ca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a53304ca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a53304ca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ba53304ca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486980c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d486980c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a53304ca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a53304ca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a53304ca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a53304ca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\text{Represent a graph } G := (A,E,F)\\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\text{Adjacency matrix } A\in \{0,1\}^{n \times n}\\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\text{Node feature matrix } F \in \mathbb{R}^{n \times d}\\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\text{Discrete edge-conditioned adjacency tensor, $b$ possible edge types } E \in \{0,1\}^{b \times n \times n}\\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E_{i,j,k} = 1 \text{ if there exists an edge of type $i$ between nodes $j$ and $k$,  } A = \sum_{i=1}^b E_i\\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\text{Primary objective is to generate graphs that maximize a given property function } S(G) \in \mathbb{R}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a53304ca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a53304ca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\text{General Decision Process Formulation: } M = \{\mathcal{S}, \mathcal{A}, P, R, \gamma\}\\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\text{Set of states (all possible intermediate and final graphs) }\mathcal{S} = \{s_i\}\\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\text{Set of actions that describe the modification made to current graph at each time step } \mathcal{A} = \{a_i\}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\text{Transition dynamics specifying possible outcomes of carry out an action } P = p(s_{t+1}|s_t, \dots, s_0, a_t)\\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\text{Reward function after reaching state $s_t$, } R(s_t)\\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\text{Discount factor } \gamma\\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a53304ca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a53304ca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\text{Graph generation trajectory with final graph $s_n$, }  (s_0, a_0, r_0, \dots, s_n, a_n, r_n)\\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\text{Modification of graph at each time step can be viewed as a state transition distribution: }\\ \quad p(s_{t+1}|s_t, \dots, s_0) = \sum_{a_t} p(a_t | s_t, \dots, s_0)p(s_{t+1}|s_t, \dots s_0, a_t)\\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\text{where policy network $\pi_\theta$ } = p(a_t | s_t,  \dots, s_0)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d486980c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bd486980c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d486980c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d486980c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d486980c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d486980c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d486980c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d486980c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d486980c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d486980c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e33546eb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e33546eb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a53304c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a53304c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Treatment for tumors, most synthetically complex drug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e33546eb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e33546eb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d486980c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d486980c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d486980c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d486980c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d486980c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bd486980c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(Recall that E has original dimension b * n * n)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e33546eb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be33546eb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(Recall that E has original dimension b * n * n)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d486980c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bd486980c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e33546eb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e33546eb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d486980c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bd486980c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d486980c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bd486980c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e33546eb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e33546eb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a53304ca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a53304ca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d4063aba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d4063aba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e33546eb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e33546eb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d4063aba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bd4063aba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bd4063aba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bd4063aba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d4063aba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bd4063aba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bd4063aba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bd4063aba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be33546eb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be33546eb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d486980c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d486980c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cdc9669a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bcdc9669a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bcdc9669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bcdc9669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d486980c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d486980c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cdc9669a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bcdc9669a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cdc9669a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cdc9669a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bcdc9669a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bcdc9669a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cdc9669a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cdc9669a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cdc9669a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cdc9669a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bcdc9669a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bcdc9669a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bcdc9669a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bcdc9669a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bcdc9669a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bcdc9669a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d4063aba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bd4063aba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cdc9669a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cdc9669a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a53304c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a53304c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Kow values may be considered relatively </a:t>
            </a:r>
            <a:r>
              <a:rPr lang="en"/>
              <a:t>hydrophilic</a:t>
            </a:r>
            <a:r>
              <a:rPr lang="en"/>
              <a:t>, high Kow =&gt; hydrophobic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bd486980c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bd486980c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bd486980c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bd486980c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bd4063aba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bd4063aba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d486980c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d486980c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bd486980c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bd486980c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be33546b2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be33546b2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bd486980c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bd486980c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bd486980c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bd486980c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be33546eb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be33546eb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a53304ca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a53304ca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a53304ca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a53304ca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a53304ca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a53304ca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hyperlink" Target="https://developers.google.com/machine-learning/gan/generato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hyperlink" Target="https://developers.google.com/machine-learning/gan/generator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Relationship Id="rId4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Relationship Id="rId4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Relationship Id="rId5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jonathan-hui.medium.com/rl-proximal-policy-optimization-ppo-explained-77f014ec3f12" TargetMode="External"/><Relationship Id="rId4" Type="http://schemas.openxmlformats.org/officeDocument/2006/relationships/hyperlink" Target="https://developers.google.com/machine-learning/gan/generator" TargetMode="External"/><Relationship Id="rId5" Type="http://schemas.openxmlformats.org/officeDocument/2006/relationships/hyperlink" Target="http://karpathy.github.io/2016/05/31/rl/" TargetMode="External"/><Relationship Id="rId6" Type="http://schemas.openxmlformats.org/officeDocument/2006/relationships/hyperlink" Target="https://openai.com/blog/openai-baselines-ppo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Convolutional Policy Network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8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Shanxiu He, Howard Xie, Justin Yi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Original paper by: Jiaxuan You, Bowen Liu, Rex Ying, Vijay Pande, Jure Leskovec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Processes (MDP)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 must contain all information about environment necessary for agent to act optimally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Markov Property: Next state is conditionally independent of previous states + actions given current state + action</a:t>
            </a:r>
            <a:endParaRPr/>
          </a:p>
        </p:txBody>
      </p:sp>
      <p:pic>
        <p:nvPicPr>
          <p:cNvPr descr="M = \{S,A,T,r\}\\&#10;S : \text{state space (can be continuous or discrete)}\\&#10;A : \text{action space (can be continuous or discrete}\\&#10;T : \text{transition function (describes environment dynamics } p(s_{t+1}|s_t, a_t)\\&#10;r : \text{reward function (real valued) } r(s,a)" id="116" name="Google Shape;116;p2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600" y="1301750"/>
            <a:ext cx="5729950" cy="15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hess positions"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825" y="445025"/>
            <a:ext cx="2925900" cy="292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 = \{S,A,T,r\}\\&#10;S : \text{state space (can be continuous or discrete)}\\&#10;A : \text{action space (can be continuous or discrete}\\&#10;T : \text{transition function (describes environment dynamics } p(s_{t+1}|s_t, a_t)\\&#10;r : \text{reward function (real valued) } r(s,a)" id="122" name="Google Shape;122;p2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450" y="2571750"/>
            <a:ext cx="7583674" cy="20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Processes (MDP)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RL Objective</a:t>
            </a:r>
            <a:endParaRPr/>
          </a:p>
        </p:txBody>
      </p:sp>
      <p:pic>
        <p:nvPicPr>
          <p:cNvPr descr="\text{Policy } \pi_\theta(a_t | s_t)\\&#10;\text{Optimal policy } \pi^*_\theta(a_t | s_t)\\&#10;\text{Trajectory distribution }\\&#10;\quad p_\theta(\tau) = p_\theta (s_1, a_1, \dots, s_T, a_T) = p(s_1) \Pi_{t=1}^T\pi_\theta(a_t | s_t)\ p(s_{t+1}|s_t, a_t)\\&#10;\text{Find }\theta^* = \text{max}_\theta \mathbb{E}_{\tau \sim p_\theta(\tau)} \sum_{t=1}^T r(s_t, a_t)" id="129" name="Google Shape;129;p2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950" y="1257200"/>
            <a:ext cx="8252524" cy="22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Recurrent neural network (RNN) using simplified molecular-input line-entry system (SMILES) string generator using Monte Carlo (MC) tree search and policy gradient.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Variational Autoencoder (VAE) framework, where molecules are represented as junction trees of small clusters of atoms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Various sequential graph generation models that are able to specify target molecular properties</a:t>
            </a:r>
            <a:endParaRPr/>
          </a:p>
        </p:txBody>
      </p:sp>
      <p:pic>
        <p:nvPicPr>
          <p:cNvPr descr="Image result for simplified molecular-input line-entry system"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550" y="3138276"/>
            <a:ext cx="3754000" cy="190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Description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531975" y="1105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Molecule is constructed by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1) connect a new substructure or an atom with an existing molecular graph</a:t>
            </a:r>
            <a:endParaRPr sz="17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2) add bonds to existing atoms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GCPN predicts the action of the bond addition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	1) train via policy gradient to optimize both property objectives &amp; adversarial loss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Adversarial loss is provided by a graph convolutional network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ctrTitle"/>
          </p:nvPr>
        </p:nvSpPr>
        <p:spPr>
          <a:xfrm>
            <a:off x="-1089923" y="628000"/>
            <a:ext cx="6460200" cy="14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48" name="Google Shape;148;p27"/>
          <p:cNvSpPr txBox="1"/>
          <p:nvPr>
            <p:ph idx="1" type="subTitle"/>
          </p:nvPr>
        </p:nvSpPr>
        <p:spPr>
          <a:xfrm>
            <a:off x="1466400" y="2133325"/>
            <a:ext cx="6527400" cy="11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615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6"/>
              <a:buFont typeface="Georgia"/>
              <a:buAutoNum type="arabicPeriod"/>
            </a:pPr>
            <a:r>
              <a:rPr lang="en" sz="1536">
                <a:latin typeface="Georgia"/>
                <a:ea typeface="Georgia"/>
                <a:cs typeface="Georgia"/>
                <a:sym typeface="Georgia"/>
              </a:rPr>
              <a:t>Model Introduction &amp; Problem Definition</a:t>
            </a:r>
            <a:endParaRPr sz="1536">
              <a:latin typeface="Georgia"/>
              <a:ea typeface="Georgia"/>
              <a:cs typeface="Georgia"/>
              <a:sym typeface="Georgia"/>
            </a:endParaRPr>
          </a:p>
          <a:p>
            <a:pPr indent="-32615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6"/>
              <a:buFont typeface="Georgia"/>
              <a:buAutoNum type="arabicPeriod"/>
            </a:pPr>
            <a:r>
              <a:rPr lang="en" sz="1536">
                <a:latin typeface="Georgia"/>
                <a:ea typeface="Georgia"/>
                <a:cs typeface="Georgia"/>
                <a:sym typeface="Georgia"/>
              </a:rPr>
              <a:t>Graph Generation</a:t>
            </a:r>
            <a:endParaRPr sz="1536">
              <a:latin typeface="Georgia"/>
              <a:ea typeface="Georgia"/>
              <a:cs typeface="Georgia"/>
              <a:sym typeface="Georgia"/>
            </a:endParaRPr>
          </a:p>
          <a:p>
            <a:pPr indent="-32615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6"/>
              <a:buFont typeface="Georgia"/>
              <a:buAutoNum type="arabicPeriod"/>
            </a:pPr>
            <a:r>
              <a:rPr lang="en" sz="1536">
                <a:latin typeface="Georgia"/>
                <a:ea typeface="Georgia"/>
                <a:cs typeface="Georgia"/>
                <a:sym typeface="Georgia"/>
              </a:rPr>
              <a:t>Generation Environment</a:t>
            </a:r>
            <a:endParaRPr sz="1536">
              <a:latin typeface="Georgia"/>
              <a:ea typeface="Georgia"/>
              <a:cs typeface="Georgia"/>
              <a:sym typeface="Georgia"/>
            </a:endParaRPr>
          </a:p>
          <a:p>
            <a:pPr indent="-32615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6"/>
              <a:buFont typeface="Georgia"/>
              <a:buAutoNum type="arabicPeriod"/>
            </a:pPr>
            <a:r>
              <a:rPr lang="en" sz="1536">
                <a:latin typeface="Georgia"/>
                <a:ea typeface="Georgia"/>
                <a:cs typeface="Georgia"/>
                <a:sym typeface="Georgia"/>
              </a:rPr>
              <a:t>GCPN</a:t>
            </a:r>
            <a:endParaRPr sz="1536">
              <a:latin typeface="Georgia"/>
              <a:ea typeface="Georgia"/>
              <a:cs typeface="Georgia"/>
              <a:sym typeface="Georgia"/>
            </a:endParaRPr>
          </a:p>
          <a:p>
            <a:pPr indent="-32615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6"/>
              <a:buFont typeface="Georgia"/>
              <a:buAutoNum type="arabicPeriod"/>
            </a:pPr>
            <a:r>
              <a:rPr lang="en" sz="1536">
                <a:latin typeface="Georgia"/>
                <a:ea typeface="Georgia"/>
                <a:cs typeface="Georgia"/>
                <a:sym typeface="Georgia"/>
              </a:rPr>
              <a:t>Policy Gradient Training</a:t>
            </a:r>
            <a:endParaRPr sz="1536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Convolutional Policy Network (GCPN)</a:t>
            </a:r>
            <a:endParaRPr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311700" y="3585825"/>
            <a:ext cx="8520600" cy="13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(a): State is defined as intermediate graph and the set of scaffold subgraphs is appended for GCPN calculation</a:t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4"/>
            <a:ext cx="9144002" cy="2568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Convolutional Policy Network (GCPN)</a:t>
            </a:r>
            <a:endParaRPr/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311700" y="3585825"/>
            <a:ext cx="8520600" cy="13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(b): GCPN conducts message passing to encode state as node embeddings and produces a policy</a:t>
            </a:r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4"/>
            <a:ext cx="9144002" cy="2568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311700" y="3585825"/>
            <a:ext cx="8520600" cy="13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(c): Four component action is sampled from the policy</a:t>
            </a:r>
            <a:endParaRPr/>
          </a:p>
        </p:txBody>
      </p:sp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Convolutional Policy Network (GCPN)</a:t>
            </a:r>
            <a:endParaRPr/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4"/>
            <a:ext cx="9144002" cy="2568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311700" y="3585825"/>
            <a:ext cx="8520600" cy="13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(d): Environment performs a valency check on intermediate state for structure validity</a:t>
            </a:r>
            <a:endParaRPr/>
          </a:p>
        </p:txBody>
      </p:sp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Convolutional Policy Network (GCPN)</a:t>
            </a: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4"/>
            <a:ext cx="9144002" cy="2568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Motivation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Introduction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Experiments &amp; Demo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Discussion &amp; 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311700" y="3585825"/>
            <a:ext cx="8520600" cy="13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(e): Next state is returned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(f): Associated reward is returned</a:t>
            </a:r>
            <a:endParaRPr/>
          </a:p>
        </p:txBody>
      </p:sp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Convolutional Policy Network (GCPN)</a:t>
            </a:r>
            <a:endParaRPr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4"/>
            <a:ext cx="9144002" cy="2568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Formal Problem Definition</a:t>
            </a:r>
            <a:endParaRPr/>
          </a:p>
        </p:txBody>
      </p:sp>
      <p:pic>
        <p:nvPicPr>
          <p:cNvPr descr="\text{Represent a graph } G := (A,E,F)\\&#10;\text{Adjacency matrix } A\in \{0,1\}^{n \times n}\\&#10;\text{Node feature matrix } F \in \mathbb{R}^{n \times d}\\&#10;\text{Discrete edge-conditioned adjacency tensor, $b$ possible edge types } E \in \{0,1\}^{b \times n \times n}\\&#10;E_{i,j,k} = 1 \text{ if there exists an edge of type $i$ between nodes $j$ and $k$,  } A = \sum_{i=1}^b E_i\\&#10;\text{Primary objective is to generate graphs that maximize a given property function } S(G) \in \mathbb{R}" id="189" name="Google Shape;189;p3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25" y="1327221"/>
            <a:ext cx="8520600" cy="2247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Graph Generation 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Markov Decision Process (MDP)</a:t>
            </a:r>
            <a:endParaRPr/>
          </a:p>
        </p:txBody>
      </p:sp>
      <p:pic>
        <p:nvPicPr>
          <p:cNvPr descr="\text{General Decision Process Formulation: } M = \{\mathcal{S}, \mathcal{A}, P, R, \gamma\}\\&#10;\text{Set of states (all possible intermediate and final graphs) }\mathcal{S} = \{s_i\}\\&#10;\text{Set of actions that describe the modification made to current graph at each time step } \mathcal{A} = \{a_i\} \\&#10;\text{Transition dynamics specifying possible outcomes of carry out an action } P = p(s_{t+1}|s_t, \dots, s_0, a_t)\\&#10;\text{Reward function after reaching state $s_t$, } R(s_t)\\&#10;\text{Discount factor } \gamma\\&#10;&#10;" id="195" name="Google Shape;195;p3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75" y="1752402"/>
            <a:ext cx="8520600" cy="2204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/>
              <a:t>Graph Generation 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Markov Decision Process (MDP)</a:t>
            </a:r>
            <a:endParaRPr/>
          </a:p>
        </p:txBody>
      </p:sp>
      <p:pic>
        <p:nvPicPr>
          <p:cNvPr descr="\text{Graph generation trajectory with final graph $s_n$, }  (s_0, a_0, r_0, \dots, s_n, a_n, r_n)\\&#10;\text{Modification of graph at each time step can be viewed as a state transition distribution: }\\ \quad p(s_{t+1}|s_t, \dots, s_0) = \sum_{a_t} p(a_t | s_t, \dots, s_0)p(s_{t+1}|s_t, \dots s_0, a_t)\\ &#10;\text{where policy network $\pi_\theta$ } = p(a_t | s_t,  \dots, s_0)" id="201" name="Google Shape;201;p3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630619"/>
            <a:ext cx="8520600" cy="1523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Molecule Generation Environment</a:t>
            </a:r>
            <a:endParaRPr/>
          </a:p>
        </p:txBody>
      </p:sp>
      <p:sp>
        <p:nvSpPr>
          <p:cNvPr id="207" name="Google Shape;207;p36"/>
          <p:cNvSpPr txBox="1"/>
          <p:nvPr>
            <p:ph idx="1" type="body"/>
          </p:nvPr>
        </p:nvSpPr>
        <p:spPr>
          <a:xfrm>
            <a:off x="311700" y="1152475"/>
            <a:ext cx="8520600" cy="40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State Space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Definition: The state space s</a:t>
            </a:r>
            <a:r>
              <a:rPr baseline="-25000" lang="en"/>
              <a:t>t</a:t>
            </a:r>
            <a:r>
              <a:rPr lang="en"/>
              <a:t> is </a:t>
            </a:r>
            <a:r>
              <a:rPr lang="en" u="sng"/>
              <a:t>the generated graph G</a:t>
            </a:r>
            <a:r>
              <a:rPr baseline="-25000" lang="en" u="sng"/>
              <a:t>t </a:t>
            </a:r>
            <a:r>
              <a:rPr lang="en" u="sng"/>
              <a:t>at time step t.</a:t>
            </a:r>
            <a:r>
              <a:rPr lang="en"/>
              <a:t> (The boxes represent the state space before and after an action is taken.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Default: G</a:t>
            </a:r>
            <a:r>
              <a:rPr baseline="-25000" lang="en"/>
              <a:t>0</a:t>
            </a:r>
            <a:r>
              <a:rPr lang="en"/>
              <a:t> is assumed to be a single node represents a carbon atom.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175" y="1592601"/>
            <a:ext cx="6567648" cy="18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6"/>
          <p:cNvSpPr/>
          <p:nvPr/>
        </p:nvSpPr>
        <p:spPr>
          <a:xfrm>
            <a:off x="1893375" y="1629150"/>
            <a:ext cx="747600" cy="1608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6"/>
          <p:cNvSpPr/>
          <p:nvPr/>
        </p:nvSpPr>
        <p:spPr>
          <a:xfrm>
            <a:off x="6050450" y="1592600"/>
            <a:ext cx="747600" cy="1608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Molecule Generation Environment</a:t>
            </a:r>
            <a:endParaRPr/>
          </a:p>
        </p:txBody>
      </p:sp>
      <p:sp>
        <p:nvSpPr>
          <p:cNvPr id="216" name="Google Shape;216;p37"/>
          <p:cNvSpPr txBox="1"/>
          <p:nvPr>
            <p:ph idx="1" type="body"/>
          </p:nvPr>
        </p:nvSpPr>
        <p:spPr>
          <a:xfrm>
            <a:off x="378450" y="1017725"/>
            <a:ext cx="8520600" cy="40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2.Action</a:t>
            </a:r>
            <a:r>
              <a:rPr lang="en"/>
              <a:t> Space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828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(a link is predicted between the yellow and green atom)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Pre-defined a set of subgraphs C = {C</a:t>
            </a:r>
            <a:r>
              <a:rPr baseline="-25000" lang="en"/>
              <a:t>1</a:t>
            </a:r>
            <a:r>
              <a:rPr lang="en"/>
              <a:t>, C</a:t>
            </a:r>
            <a:r>
              <a:rPr baseline="-25000" lang="en"/>
              <a:t>2</a:t>
            </a:r>
            <a:r>
              <a:rPr lang="en"/>
              <a:t>, …, C</a:t>
            </a:r>
            <a:r>
              <a:rPr baseline="-25000" lang="en"/>
              <a:t>s</a:t>
            </a: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Extended Graph at time t: G</a:t>
            </a:r>
            <a:r>
              <a:rPr baseline="-25000" lang="en"/>
              <a:t>t</a:t>
            </a:r>
            <a:r>
              <a:rPr lang="en"/>
              <a:t> ∪ 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Action: </a:t>
            </a:r>
            <a:r>
              <a:rPr lang="en" u="sng"/>
              <a:t>Connect C</a:t>
            </a:r>
            <a:r>
              <a:rPr baseline="-25000" lang="en" u="sng"/>
              <a:t>i </a:t>
            </a:r>
            <a:r>
              <a:rPr lang="en" u="sng"/>
              <a:t>⊆ C to G</a:t>
            </a:r>
            <a:r>
              <a:rPr baseline="-25000" lang="en" u="sng"/>
              <a:t>t</a:t>
            </a:r>
            <a:r>
              <a:rPr lang="en" u="sng"/>
              <a:t> or connecting existing nodes within G</a:t>
            </a:r>
            <a:r>
              <a:rPr baseline="-25000" lang="en" u="sng"/>
              <a:t>t</a:t>
            </a:r>
            <a:r>
              <a:rPr lang="en" u="sng"/>
              <a:t> </a:t>
            </a:r>
            <a:r>
              <a:rPr lang="en" sz="1600"/>
              <a:t>(all disconnected subgraphs are removed once an action is taken)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	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500" y="1249125"/>
            <a:ext cx="6309497" cy="17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7"/>
          <p:cNvSpPr/>
          <p:nvPr/>
        </p:nvSpPr>
        <p:spPr>
          <a:xfrm>
            <a:off x="4202750" y="1348275"/>
            <a:ext cx="1027800" cy="1469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Molecule Generation Environment</a:t>
            </a:r>
            <a:endParaRPr/>
          </a:p>
        </p:txBody>
      </p:sp>
      <p:sp>
        <p:nvSpPr>
          <p:cNvPr id="224" name="Google Shape;22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	</a:t>
            </a:r>
            <a:r>
              <a:rPr lang="en"/>
              <a:t>State Transition Dynamics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Constraints: Infeasible actions proposed by the policy network are rejected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	      </a:t>
            </a:r>
            <a:r>
              <a:rPr lang="en" sz="1600"/>
              <a:t>(Graph remains unchanged; Rules such as valency check)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Molecule Generation Environment</a:t>
            </a:r>
            <a:endParaRPr/>
          </a:p>
        </p:txBody>
      </p:sp>
      <p:sp>
        <p:nvSpPr>
          <p:cNvPr id="230" name="Google Shape;230;p39"/>
          <p:cNvSpPr txBox="1"/>
          <p:nvPr>
            <p:ph idx="1" type="body"/>
          </p:nvPr>
        </p:nvSpPr>
        <p:spPr>
          <a:xfrm>
            <a:off x="311700" y="1152475"/>
            <a:ext cx="8520600" cy="3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	Reward Design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Final Reward = All Domain Specific Rewards + Adversarial Rewards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/>
              <a:t>			   </a:t>
            </a:r>
            <a:r>
              <a:rPr lang="en" sz="900"/>
              <a:t>    Generation stops when termination action is taken; Calculated Final Reward.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Domain Rewards: </a:t>
            </a:r>
            <a:endParaRPr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Rewards on Octanol-water partition coefficient rewards (logP), druglikeness(QED) and molecu</a:t>
            </a:r>
            <a:r>
              <a:rPr lang="en"/>
              <a:t>lar weight (MW);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Penalty on unrealistic molecules (criteria such as excessive steric strain)</a:t>
            </a:r>
            <a:endParaRPr/>
          </a:p>
        </p:txBody>
      </p:sp>
      <p:pic>
        <p:nvPicPr>
          <p:cNvPr id="231" name="Google Shape;2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050" y="2226287"/>
            <a:ext cx="5574951" cy="6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9"/>
          <p:cNvSpPr/>
          <p:nvPr/>
        </p:nvSpPr>
        <p:spPr>
          <a:xfrm>
            <a:off x="5123825" y="2750475"/>
            <a:ext cx="467100" cy="16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Molecule Generation Environment</a:t>
            </a:r>
            <a:endParaRPr/>
          </a:p>
        </p:txBody>
      </p:sp>
      <p:sp>
        <p:nvSpPr>
          <p:cNvPr id="238" name="Google Shape;23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	Reward Design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Intermediate Rewards: </a:t>
            </a:r>
            <a:endParaRPr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Step-wise Validity Rewards (valency) + Adversarial Rewards</a:t>
            </a:r>
            <a:endParaRPr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sz="1129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Molecule Generation Environment</a:t>
            </a:r>
            <a:endParaRPr/>
          </a:p>
        </p:txBody>
      </p:sp>
      <p:sp>
        <p:nvSpPr>
          <p:cNvPr id="244" name="Google Shape;244;p41"/>
          <p:cNvSpPr txBox="1"/>
          <p:nvPr>
            <p:ph idx="1" type="body"/>
          </p:nvPr>
        </p:nvSpPr>
        <p:spPr>
          <a:xfrm>
            <a:off x="311700" y="1017725"/>
            <a:ext cx="3230400" cy="3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	Reward Design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GAN introduction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Discriminator &amp; Generator train separately (different objectives)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Train until discriminator reaches about 50% accuracy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 this use case, we wish to train the network via 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9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9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29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41"/>
          <p:cNvPicPr preferRelativeResize="0"/>
          <p:nvPr/>
        </p:nvPicPr>
        <p:blipFill rotWithShape="1">
          <a:blip r:embed="rId3">
            <a:alphaModFix/>
          </a:blip>
          <a:srcRect b="5864" l="0" r="3920" t="0"/>
          <a:stretch/>
        </p:blipFill>
        <p:spPr>
          <a:xfrm>
            <a:off x="3727100" y="1541025"/>
            <a:ext cx="4188100" cy="5727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6" name="Google Shape;246;p41"/>
          <p:cNvPicPr preferRelativeResize="0"/>
          <p:nvPr/>
        </p:nvPicPr>
        <p:blipFill rotWithShape="1">
          <a:blip r:embed="rId4">
            <a:alphaModFix/>
          </a:blip>
          <a:srcRect b="12342" l="-2353" r="5482" t="0"/>
          <a:stretch/>
        </p:blipFill>
        <p:spPr>
          <a:xfrm>
            <a:off x="3168200" y="2273325"/>
            <a:ext cx="4952475" cy="22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1"/>
          <p:cNvSpPr txBox="1"/>
          <p:nvPr/>
        </p:nvSpPr>
        <p:spPr>
          <a:xfrm>
            <a:off x="3898900" y="1188650"/>
            <a:ext cx="38445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Discriminator 			Generator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48" name="Google Shape;248;p41"/>
          <p:cNvSpPr txBox="1"/>
          <p:nvPr/>
        </p:nvSpPr>
        <p:spPr>
          <a:xfrm>
            <a:off x="5306200" y="4758875"/>
            <a:ext cx="29280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000"/>
              </a:spcAft>
              <a:buNone/>
            </a:pPr>
            <a:r>
              <a:rPr lang="en" sz="600"/>
              <a:t>Source: </a:t>
            </a:r>
            <a:r>
              <a:rPr lang="en" sz="6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https://developers.google.com/machine-learning/gan/generator</a:t>
            </a:r>
            <a:endParaRPr sz="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important problems in drug discovery and material science are based on the principle of designing molecular structures with specific desired properties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However, the space of drug-like molecules is estimated to be in the range of</a:t>
            </a:r>
            <a:endParaRPr/>
          </a:p>
        </p:txBody>
      </p:sp>
      <p:pic>
        <p:nvPicPr>
          <p:cNvPr descr="10^{23} \text{ and } 10^{60}" id="68" name="Google Shape;68;p1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525" y="2480550"/>
            <a:ext cx="1436800" cy="330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7130"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9225" y="2811029"/>
            <a:ext cx="4850474" cy="21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6733825" y="3359600"/>
            <a:ext cx="118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E7130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Molecule Generation Environment</a:t>
            </a:r>
            <a:endParaRPr/>
          </a:p>
        </p:txBody>
      </p:sp>
      <p:sp>
        <p:nvSpPr>
          <p:cNvPr id="254" name="Google Shape;254;p42"/>
          <p:cNvSpPr txBox="1"/>
          <p:nvPr>
            <p:ph idx="1" type="body"/>
          </p:nvPr>
        </p:nvSpPr>
        <p:spPr>
          <a:xfrm>
            <a:off x="311700" y="1017725"/>
            <a:ext cx="3415500" cy="3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	Reward Design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GAN introduction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 this use case, we wish to train the network so that our model could generate molecules that are similar to that from the actual data input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9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9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29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2"/>
          <p:cNvPicPr preferRelativeResize="0"/>
          <p:nvPr/>
        </p:nvPicPr>
        <p:blipFill rotWithShape="1">
          <a:blip r:embed="rId3">
            <a:alphaModFix/>
          </a:blip>
          <a:srcRect b="5864" l="0" r="3920" t="0"/>
          <a:stretch/>
        </p:blipFill>
        <p:spPr>
          <a:xfrm>
            <a:off x="3727100" y="1541025"/>
            <a:ext cx="4188100" cy="5727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6" name="Google Shape;256;p42"/>
          <p:cNvPicPr preferRelativeResize="0"/>
          <p:nvPr/>
        </p:nvPicPr>
        <p:blipFill rotWithShape="1">
          <a:blip r:embed="rId4">
            <a:alphaModFix/>
          </a:blip>
          <a:srcRect b="12342" l="-2353" r="5482" t="0"/>
          <a:stretch/>
        </p:blipFill>
        <p:spPr>
          <a:xfrm>
            <a:off x="3542100" y="2260000"/>
            <a:ext cx="4952475" cy="22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2"/>
          <p:cNvSpPr txBox="1"/>
          <p:nvPr/>
        </p:nvSpPr>
        <p:spPr>
          <a:xfrm>
            <a:off x="3898900" y="1188650"/>
            <a:ext cx="38445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Discriminator 			Generator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58" name="Google Shape;258;p42"/>
          <p:cNvSpPr txBox="1"/>
          <p:nvPr/>
        </p:nvSpPr>
        <p:spPr>
          <a:xfrm>
            <a:off x="5306200" y="4758875"/>
            <a:ext cx="29280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000"/>
              </a:spcAft>
              <a:buNone/>
            </a:pPr>
            <a:r>
              <a:rPr lang="en" sz="600"/>
              <a:t>Source: </a:t>
            </a:r>
            <a:r>
              <a:rPr lang="en" sz="6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https://developers.google.com/machine-learning/gan/generator</a:t>
            </a:r>
            <a:endParaRPr sz="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Molecule Generation Environment</a:t>
            </a:r>
            <a:endParaRPr/>
          </a:p>
        </p:txBody>
      </p:sp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	Reward Design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Adversarial Rewards</a:t>
            </a:r>
            <a:endParaRPr u="sng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29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9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9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29">
                <a:solidFill>
                  <a:schemeClr val="dk1"/>
                </a:solidFill>
              </a:rPr>
              <a:t>π</a:t>
            </a:r>
            <a:r>
              <a:rPr baseline="-25000" lang="en" sz="1229">
                <a:solidFill>
                  <a:schemeClr val="dk1"/>
                </a:solidFill>
              </a:rPr>
              <a:t>θ</a:t>
            </a:r>
            <a:r>
              <a:rPr lang="en" sz="1229">
                <a:solidFill>
                  <a:schemeClr val="dk1"/>
                </a:solidFill>
              </a:rPr>
              <a:t> </a:t>
            </a:r>
            <a:r>
              <a:rPr lang="en" sz="1529">
                <a:solidFill>
                  <a:schemeClr val="dk1"/>
                </a:solidFill>
              </a:rPr>
              <a:t>is the policy network</a:t>
            </a:r>
            <a:endParaRPr sz="1529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29">
                <a:solidFill>
                  <a:schemeClr val="dk1"/>
                </a:solidFill>
              </a:rPr>
              <a:t>D</a:t>
            </a:r>
            <a:r>
              <a:rPr lang="en" sz="1229">
                <a:solidFill>
                  <a:schemeClr val="dk1"/>
                </a:solidFill>
              </a:rPr>
              <a:t>φ </a:t>
            </a:r>
            <a:r>
              <a:rPr lang="en" sz="1529">
                <a:solidFill>
                  <a:schemeClr val="dk1"/>
                </a:solidFill>
              </a:rPr>
              <a:t>is the discriminator network</a:t>
            </a:r>
            <a:endParaRPr sz="1529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29">
                <a:solidFill>
                  <a:schemeClr val="dk1"/>
                </a:solidFill>
              </a:rPr>
              <a:t>x represents an input graph</a:t>
            </a:r>
            <a:endParaRPr sz="1529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29">
                <a:solidFill>
                  <a:schemeClr val="dk1"/>
                </a:solidFill>
              </a:rPr>
              <a:t>p</a:t>
            </a:r>
            <a:r>
              <a:rPr lang="en" sz="1229">
                <a:solidFill>
                  <a:schemeClr val="dk1"/>
                </a:solidFill>
              </a:rPr>
              <a:t>data </a:t>
            </a:r>
            <a:r>
              <a:rPr lang="en" sz="1529">
                <a:solidFill>
                  <a:schemeClr val="dk1"/>
                </a:solidFill>
              </a:rPr>
              <a:t>is the underlying data distribution</a:t>
            </a:r>
            <a:endParaRPr sz="1529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9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29">
                <a:solidFill>
                  <a:schemeClr val="dk1"/>
                </a:solidFill>
              </a:rPr>
              <a:t>(Takeaway: This is the rewards for discriminator; Generative Model is benefited from validity + final rewards)</a:t>
            </a:r>
            <a:endParaRPr sz="1629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43"/>
          <p:cNvPicPr preferRelativeResize="0"/>
          <p:nvPr/>
        </p:nvPicPr>
        <p:blipFill rotWithShape="1">
          <a:blip r:embed="rId3">
            <a:alphaModFix/>
          </a:blip>
          <a:srcRect b="0" l="33958" r="0" t="0"/>
          <a:stretch/>
        </p:blipFill>
        <p:spPr>
          <a:xfrm>
            <a:off x="2845750" y="2197463"/>
            <a:ext cx="5007601" cy="748575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6" name="Google Shape;266;p43"/>
          <p:cNvPicPr preferRelativeResize="0"/>
          <p:nvPr/>
        </p:nvPicPr>
        <p:blipFill rotWithShape="1">
          <a:blip r:embed="rId4">
            <a:alphaModFix/>
          </a:blip>
          <a:srcRect b="5864" l="0" r="3920" t="0"/>
          <a:stretch/>
        </p:blipFill>
        <p:spPr>
          <a:xfrm>
            <a:off x="2859425" y="1554375"/>
            <a:ext cx="4188100" cy="5727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GCPN</a:t>
            </a:r>
            <a:endParaRPr/>
          </a:p>
        </p:txBody>
      </p:sp>
      <p:sp>
        <p:nvSpPr>
          <p:cNvPr id="272" name="Google Shape;27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Input: intermediate graph </a:t>
            </a:r>
            <a:r>
              <a:rPr lang="en"/>
              <a:t>G</a:t>
            </a:r>
            <a:r>
              <a:rPr baseline="-25000" lang="en"/>
              <a:t>t</a:t>
            </a:r>
            <a:r>
              <a:rPr lang="en"/>
              <a:t> and the collection of subgraphs 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Output: action a</a:t>
            </a:r>
            <a:r>
              <a:rPr baseline="-25000" lang="en"/>
              <a:t>t</a:t>
            </a:r>
            <a:r>
              <a:rPr lang="en"/>
              <a:t>, predicts a new link to be added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Node Embedding on high level: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compute </a:t>
            </a:r>
            <a:r>
              <a:rPr lang="en"/>
              <a:t>G</a:t>
            </a:r>
            <a:r>
              <a:rPr baseline="-25000" lang="en"/>
              <a:t>t</a:t>
            </a:r>
            <a:r>
              <a:rPr lang="en"/>
              <a:t> ∪ C, first compute the node embedding of an input graph thorough GCN.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authors adopt a variant that, in high level, </a:t>
            </a:r>
            <a:r>
              <a:rPr b="1" lang="en" u="sng"/>
              <a:t>perform message passing over each edge type for a total of L layers.</a:t>
            </a:r>
            <a:endParaRPr b="1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GCPN</a:t>
            </a:r>
            <a:endParaRPr/>
          </a:p>
        </p:txBody>
      </p:sp>
      <p:sp>
        <p:nvSpPr>
          <p:cNvPr id="278" name="Google Shape;278;p45"/>
          <p:cNvSpPr txBox="1"/>
          <p:nvPr>
            <p:ph idx="1" type="body"/>
          </p:nvPr>
        </p:nvSpPr>
        <p:spPr>
          <a:xfrm>
            <a:off x="311700" y="955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Node Embedding: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At the l</a:t>
            </a:r>
            <a:r>
              <a:rPr lang="en" sz="1100">
                <a:solidFill>
                  <a:schemeClr val="dk1"/>
                </a:solidFill>
              </a:rPr>
              <a:t>th </a:t>
            </a:r>
            <a:r>
              <a:rPr lang="en" sz="1400">
                <a:solidFill>
                  <a:schemeClr val="dk1"/>
                </a:solidFill>
              </a:rPr>
              <a:t>layer of the GCN, we aggregate all messages from different edge types to compute the next layer node embedding H</a:t>
            </a:r>
            <a:r>
              <a:rPr baseline="30000" lang="en" sz="1100">
                <a:solidFill>
                  <a:schemeClr val="dk1"/>
                </a:solidFill>
              </a:rPr>
              <a:t>(l+1)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∈ R</a:t>
            </a:r>
            <a:r>
              <a:rPr baseline="30000" lang="en" sz="1100">
                <a:solidFill>
                  <a:schemeClr val="dk1"/>
                </a:solidFill>
              </a:rPr>
              <a:t>(n+c)×k</a:t>
            </a:r>
            <a:r>
              <a:rPr lang="en" sz="1400">
                <a:solidFill>
                  <a:schemeClr val="dk1"/>
                </a:solidFill>
              </a:rPr>
              <a:t>, where n, c are the sizes of G</a:t>
            </a:r>
            <a:r>
              <a:rPr baseline="-25000" lang="en" sz="1100">
                <a:solidFill>
                  <a:schemeClr val="dk1"/>
                </a:solidFill>
              </a:rPr>
              <a:t>t </a:t>
            </a:r>
            <a:r>
              <a:rPr lang="en" sz="1400">
                <a:solidFill>
                  <a:schemeClr val="dk1"/>
                </a:solidFill>
              </a:rPr>
              <a:t>and C respectively, and k is the embedding dimension.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E</a:t>
            </a:r>
            <a:r>
              <a:rPr baseline="-25000" lang="en" sz="1000">
                <a:solidFill>
                  <a:schemeClr val="dk1"/>
                </a:solidFill>
              </a:rPr>
              <a:t>i</a:t>
            </a:r>
            <a:r>
              <a:rPr lang="en" sz="1300">
                <a:solidFill>
                  <a:schemeClr val="dk1"/>
                </a:solidFill>
              </a:rPr>
              <a:t> is the i slice of edge-conditioned adjacency tensor E, and ~E</a:t>
            </a:r>
            <a:r>
              <a:rPr baseline="-25000" lang="en" sz="1000">
                <a:solidFill>
                  <a:schemeClr val="dk1"/>
                </a:solidFill>
              </a:rPr>
              <a:t>i</a:t>
            </a:r>
            <a:r>
              <a:rPr lang="en" sz="1300">
                <a:solidFill>
                  <a:schemeClr val="dk1"/>
                </a:solidFill>
              </a:rPr>
              <a:t> = E</a:t>
            </a:r>
            <a:r>
              <a:rPr baseline="-25000" lang="en" sz="1000">
                <a:solidFill>
                  <a:schemeClr val="dk1"/>
                </a:solidFill>
              </a:rPr>
              <a:t>i </a:t>
            </a:r>
            <a:r>
              <a:rPr lang="en" sz="1300">
                <a:solidFill>
                  <a:schemeClr val="dk1"/>
                </a:solidFill>
              </a:rPr>
              <a:t>+ I; ~D</a:t>
            </a:r>
            <a:r>
              <a:rPr baseline="-25000" lang="en" sz="1000">
                <a:solidFill>
                  <a:schemeClr val="dk1"/>
                </a:solidFill>
              </a:rPr>
              <a:t>i</a:t>
            </a:r>
            <a:r>
              <a:rPr lang="en" sz="1300">
                <a:solidFill>
                  <a:schemeClr val="dk1"/>
                </a:solidFill>
              </a:rPr>
              <a:t> =∑</a:t>
            </a:r>
            <a:r>
              <a:rPr baseline="-25000" lang="en" sz="1300">
                <a:solidFill>
                  <a:schemeClr val="dk1"/>
                </a:solidFill>
              </a:rPr>
              <a:t>k </a:t>
            </a:r>
            <a:r>
              <a:rPr lang="en" sz="1300">
                <a:solidFill>
                  <a:schemeClr val="dk1"/>
                </a:solidFill>
              </a:rPr>
              <a:t>E</a:t>
            </a:r>
            <a:r>
              <a:rPr baseline="-25000" lang="en" sz="1000">
                <a:solidFill>
                  <a:schemeClr val="dk1"/>
                </a:solidFill>
              </a:rPr>
              <a:t>ijk</a:t>
            </a:r>
            <a:r>
              <a:rPr lang="en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W</a:t>
            </a:r>
            <a:r>
              <a:rPr baseline="-25000" lang="en" sz="1300">
                <a:solidFill>
                  <a:schemeClr val="dk1"/>
                </a:solidFill>
              </a:rPr>
              <a:t>i</a:t>
            </a:r>
            <a:r>
              <a:rPr baseline="30000" lang="en" sz="1300">
                <a:solidFill>
                  <a:schemeClr val="dk1"/>
                </a:solidFill>
              </a:rPr>
              <a:t>(l)</a:t>
            </a:r>
            <a:r>
              <a:rPr lang="en" sz="1300">
                <a:solidFill>
                  <a:schemeClr val="dk1"/>
                </a:solidFill>
              </a:rPr>
              <a:t> is a trainable weight matrix for the i</a:t>
            </a:r>
            <a:r>
              <a:rPr baseline="30000" lang="en" sz="1300">
                <a:solidFill>
                  <a:schemeClr val="dk1"/>
                </a:solidFill>
              </a:rPr>
              <a:t>th</a:t>
            </a:r>
            <a:r>
              <a:rPr lang="en" sz="1300">
                <a:solidFill>
                  <a:schemeClr val="dk1"/>
                </a:solidFill>
              </a:rPr>
              <a:t> edge type, and H</a:t>
            </a:r>
            <a:r>
              <a:rPr baseline="-25000" lang="en" sz="1300">
                <a:solidFill>
                  <a:schemeClr val="dk1"/>
                </a:solidFill>
              </a:rPr>
              <a:t>i</a:t>
            </a:r>
            <a:r>
              <a:rPr baseline="30000" lang="en" sz="1300">
                <a:solidFill>
                  <a:schemeClr val="dk1"/>
                </a:solidFill>
              </a:rPr>
              <a:t>(l)</a:t>
            </a:r>
            <a:r>
              <a:rPr lang="en" sz="1300">
                <a:solidFill>
                  <a:schemeClr val="dk1"/>
                </a:solidFill>
              </a:rPr>
              <a:t> is the node representation i learned in the l</a:t>
            </a:r>
            <a:r>
              <a:rPr baseline="30000" lang="en" sz="1300">
                <a:solidFill>
                  <a:schemeClr val="dk1"/>
                </a:solidFill>
              </a:rPr>
              <a:t>th</a:t>
            </a:r>
            <a:r>
              <a:rPr lang="en" sz="1300">
                <a:solidFill>
                  <a:schemeClr val="dk1"/>
                </a:solidFill>
              </a:rPr>
              <a:t> layer.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AGG(.) denotes functions which would be one of {MEAN, MAX, SUM, CONCAT}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800"/>
              </a:spcBef>
              <a:spcAft>
                <a:spcPts val="2800"/>
              </a:spcAft>
              <a:buNone/>
            </a:pPr>
            <a:r>
              <a:rPr b="1" lang="en"/>
              <a:t>We apply L layer GCN to compute the final node embedding matrix H</a:t>
            </a:r>
            <a:r>
              <a:rPr b="1" baseline="30000" lang="en"/>
              <a:t>(L)</a:t>
            </a:r>
            <a:endParaRPr b="1" baseline="30000"/>
          </a:p>
        </p:txBody>
      </p:sp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859" y="2487350"/>
            <a:ext cx="6582292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5"/>
          <p:cNvSpPr/>
          <p:nvPr/>
        </p:nvSpPr>
        <p:spPr>
          <a:xfrm>
            <a:off x="3695475" y="2530200"/>
            <a:ext cx="1201500" cy="447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2075" y="738225"/>
            <a:ext cx="267795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/>
          <p:nvPr/>
        </p:nvSpPr>
        <p:spPr>
          <a:xfrm>
            <a:off x="4810125" y="863625"/>
            <a:ext cx="36177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GCN:</a:t>
            </a:r>
            <a:endParaRPr/>
          </a:p>
        </p:txBody>
      </p:sp>
      <p:cxnSp>
        <p:nvCxnSpPr>
          <p:cNvPr id="283" name="Google Shape;283;p45"/>
          <p:cNvCxnSpPr/>
          <p:nvPr/>
        </p:nvCxnSpPr>
        <p:spPr>
          <a:xfrm flipH="1">
            <a:off x="4356300" y="1201900"/>
            <a:ext cx="1268100" cy="1254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GCPN</a:t>
            </a:r>
            <a:endParaRPr/>
          </a:p>
        </p:txBody>
      </p:sp>
      <p:sp>
        <p:nvSpPr>
          <p:cNvPr id="289" name="Google Shape;289;p46"/>
          <p:cNvSpPr txBox="1"/>
          <p:nvPr>
            <p:ph idx="1" type="body"/>
          </p:nvPr>
        </p:nvSpPr>
        <p:spPr>
          <a:xfrm>
            <a:off x="311700" y="955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Node Embedding: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At the l</a:t>
            </a:r>
            <a:r>
              <a:rPr lang="en" sz="1100">
                <a:solidFill>
                  <a:schemeClr val="dk1"/>
                </a:solidFill>
              </a:rPr>
              <a:t>th </a:t>
            </a:r>
            <a:r>
              <a:rPr lang="en" sz="1400">
                <a:solidFill>
                  <a:schemeClr val="dk1"/>
                </a:solidFill>
              </a:rPr>
              <a:t>layer of the GCN, we aggregate all messages from different edge types to compute the next layer node embedding H</a:t>
            </a:r>
            <a:r>
              <a:rPr baseline="30000" lang="en" sz="1100">
                <a:solidFill>
                  <a:schemeClr val="dk1"/>
                </a:solidFill>
              </a:rPr>
              <a:t>(l+1)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∈ R</a:t>
            </a:r>
            <a:r>
              <a:rPr baseline="30000" lang="en" sz="1100">
                <a:solidFill>
                  <a:schemeClr val="dk1"/>
                </a:solidFill>
              </a:rPr>
              <a:t>(n+c)×k</a:t>
            </a:r>
            <a:r>
              <a:rPr lang="en" sz="1400">
                <a:solidFill>
                  <a:schemeClr val="dk1"/>
                </a:solidFill>
              </a:rPr>
              <a:t>, where n, c are the sizes of G</a:t>
            </a:r>
            <a:r>
              <a:rPr baseline="-25000" lang="en" sz="1100">
                <a:solidFill>
                  <a:schemeClr val="dk1"/>
                </a:solidFill>
              </a:rPr>
              <a:t>t </a:t>
            </a:r>
            <a:r>
              <a:rPr lang="en" sz="1400">
                <a:solidFill>
                  <a:schemeClr val="dk1"/>
                </a:solidFill>
              </a:rPr>
              <a:t>and C respectively, and k is the embedding dimension.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E</a:t>
            </a:r>
            <a:r>
              <a:rPr baseline="-25000" lang="en" sz="1000">
                <a:solidFill>
                  <a:schemeClr val="dk1"/>
                </a:solidFill>
              </a:rPr>
              <a:t>i</a:t>
            </a:r>
            <a:r>
              <a:rPr lang="en" sz="1300">
                <a:solidFill>
                  <a:schemeClr val="dk1"/>
                </a:solidFill>
              </a:rPr>
              <a:t> is the i slice of edge-conditioned adjacency tensor E, and ~E</a:t>
            </a:r>
            <a:r>
              <a:rPr baseline="-25000" lang="en" sz="1000">
                <a:solidFill>
                  <a:schemeClr val="dk1"/>
                </a:solidFill>
              </a:rPr>
              <a:t>i</a:t>
            </a:r>
            <a:r>
              <a:rPr lang="en" sz="1300">
                <a:solidFill>
                  <a:schemeClr val="dk1"/>
                </a:solidFill>
              </a:rPr>
              <a:t> = E</a:t>
            </a:r>
            <a:r>
              <a:rPr baseline="-25000" lang="en" sz="1000">
                <a:solidFill>
                  <a:schemeClr val="dk1"/>
                </a:solidFill>
              </a:rPr>
              <a:t>i </a:t>
            </a:r>
            <a:r>
              <a:rPr lang="en" sz="1300">
                <a:solidFill>
                  <a:schemeClr val="dk1"/>
                </a:solidFill>
              </a:rPr>
              <a:t>+ I; ~D</a:t>
            </a:r>
            <a:r>
              <a:rPr baseline="-25000" lang="en" sz="1000">
                <a:solidFill>
                  <a:schemeClr val="dk1"/>
                </a:solidFill>
              </a:rPr>
              <a:t>i</a:t>
            </a:r>
            <a:r>
              <a:rPr lang="en" sz="1300">
                <a:solidFill>
                  <a:schemeClr val="dk1"/>
                </a:solidFill>
              </a:rPr>
              <a:t> =∑</a:t>
            </a:r>
            <a:r>
              <a:rPr baseline="-25000" lang="en" sz="1300">
                <a:solidFill>
                  <a:schemeClr val="dk1"/>
                </a:solidFill>
              </a:rPr>
              <a:t>k </a:t>
            </a:r>
            <a:r>
              <a:rPr lang="en" sz="1300">
                <a:solidFill>
                  <a:schemeClr val="dk1"/>
                </a:solidFill>
              </a:rPr>
              <a:t>E</a:t>
            </a:r>
            <a:r>
              <a:rPr baseline="-25000" lang="en" sz="1000">
                <a:solidFill>
                  <a:schemeClr val="dk1"/>
                </a:solidFill>
              </a:rPr>
              <a:t>ijk</a:t>
            </a:r>
            <a:r>
              <a:rPr lang="en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W</a:t>
            </a:r>
            <a:r>
              <a:rPr baseline="-25000" lang="en" sz="1300">
                <a:solidFill>
                  <a:schemeClr val="dk1"/>
                </a:solidFill>
              </a:rPr>
              <a:t>i</a:t>
            </a:r>
            <a:r>
              <a:rPr baseline="30000" lang="en" sz="1300">
                <a:solidFill>
                  <a:schemeClr val="dk1"/>
                </a:solidFill>
              </a:rPr>
              <a:t>(l)</a:t>
            </a:r>
            <a:r>
              <a:rPr lang="en" sz="1300">
                <a:solidFill>
                  <a:schemeClr val="dk1"/>
                </a:solidFill>
              </a:rPr>
              <a:t> is a trainable weight matrix for the i</a:t>
            </a:r>
            <a:r>
              <a:rPr baseline="30000" lang="en" sz="1300">
                <a:solidFill>
                  <a:schemeClr val="dk1"/>
                </a:solidFill>
              </a:rPr>
              <a:t>th</a:t>
            </a:r>
            <a:r>
              <a:rPr lang="en" sz="1300">
                <a:solidFill>
                  <a:schemeClr val="dk1"/>
                </a:solidFill>
              </a:rPr>
              <a:t> edge type, and H</a:t>
            </a:r>
            <a:r>
              <a:rPr baseline="-25000" lang="en" sz="1300">
                <a:solidFill>
                  <a:schemeClr val="dk1"/>
                </a:solidFill>
              </a:rPr>
              <a:t>i</a:t>
            </a:r>
            <a:r>
              <a:rPr baseline="30000" lang="en" sz="1300">
                <a:solidFill>
                  <a:schemeClr val="dk1"/>
                </a:solidFill>
              </a:rPr>
              <a:t>(l)</a:t>
            </a:r>
            <a:r>
              <a:rPr lang="en" sz="1300">
                <a:solidFill>
                  <a:schemeClr val="dk1"/>
                </a:solidFill>
              </a:rPr>
              <a:t> is the node representation i learned in the l</a:t>
            </a:r>
            <a:r>
              <a:rPr baseline="30000" lang="en" sz="1300">
                <a:solidFill>
                  <a:schemeClr val="dk1"/>
                </a:solidFill>
              </a:rPr>
              <a:t>th</a:t>
            </a:r>
            <a:r>
              <a:rPr lang="en" sz="1300">
                <a:solidFill>
                  <a:schemeClr val="dk1"/>
                </a:solidFill>
              </a:rPr>
              <a:t> layer.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AGG(.) denotes functions which would be one of {MEAN, MAX, SUM, CONCAT}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800"/>
              </a:spcBef>
              <a:spcAft>
                <a:spcPts val="2800"/>
              </a:spcAft>
              <a:buNone/>
            </a:pPr>
            <a:r>
              <a:rPr b="1" lang="en"/>
              <a:t>We apply L layer GCN to compute the final node embedding matrix H</a:t>
            </a:r>
            <a:r>
              <a:rPr b="1" baseline="30000" lang="en"/>
              <a:t>(L)</a:t>
            </a:r>
            <a:endParaRPr b="1" baseline="30000"/>
          </a:p>
        </p:txBody>
      </p:sp>
      <p:pic>
        <p:nvPicPr>
          <p:cNvPr id="290" name="Google Shape;2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859" y="2487350"/>
            <a:ext cx="658229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2075" y="738225"/>
            <a:ext cx="267795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Action Prediction</a:t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Action at at time step t: a concatenation of four components: </a:t>
            </a:r>
            <a:r>
              <a:rPr lang="en" sz="1600" u="sng">
                <a:solidFill>
                  <a:schemeClr val="dk1"/>
                </a:solidFill>
              </a:rPr>
              <a:t>selection of two nodes, prediction of edge type, and prediction of termination.</a:t>
            </a:r>
            <a:endParaRPr sz="16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7"/>
          <p:cNvSpPr txBox="1"/>
          <p:nvPr>
            <p:ph type="title"/>
          </p:nvPr>
        </p:nvSpPr>
        <p:spPr>
          <a:xfrm>
            <a:off x="412825" y="452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GCPN</a:t>
            </a:r>
            <a:endParaRPr/>
          </a:p>
        </p:txBody>
      </p:sp>
      <p:pic>
        <p:nvPicPr>
          <p:cNvPr id="298" name="Google Shape;2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925" y="2313025"/>
            <a:ext cx="7876499" cy="9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/>
          <p:nvPr>
            <p:ph idx="1" type="body"/>
          </p:nvPr>
        </p:nvSpPr>
        <p:spPr>
          <a:xfrm>
            <a:off x="311700" y="1152475"/>
            <a:ext cx="85206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Action Prediction</a:t>
            </a:r>
            <a:endParaRPr sz="16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High Level: The action is sampled from the distribution.</a:t>
            </a:r>
            <a:endParaRPr sz="1300"/>
          </a:p>
        </p:txBody>
      </p:sp>
      <p:sp>
        <p:nvSpPr>
          <p:cNvPr id="304" name="Google Shape;304;p48"/>
          <p:cNvSpPr txBox="1"/>
          <p:nvPr>
            <p:ph type="title"/>
          </p:nvPr>
        </p:nvSpPr>
        <p:spPr>
          <a:xfrm>
            <a:off x="412825" y="452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GCPN</a:t>
            </a:r>
            <a:endParaRPr/>
          </a:p>
        </p:txBody>
      </p:sp>
      <p:pic>
        <p:nvPicPr>
          <p:cNvPr id="305" name="Google Shape;3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00" y="1532888"/>
            <a:ext cx="7876499" cy="9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15525"/>
            <a:ext cx="7795476" cy="14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/>
          <p:nvPr>
            <p:ph idx="1" type="body"/>
          </p:nvPr>
        </p:nvSpPr>
        <p:spPr>
          <a:xfrm>
            <a:off x="311700" y="1152475"/>
            <a:ext cx="85206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Action Prediction</a:t>
            </a:r>
            <a:endParaRPr sz="16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baseline="-25000" lang="en"/>
              <a:t>f </a:t>
            </a:r>
            <a:r>
              <a:rPr lang="en"/>
              <a:t>denotes multilayer perceptron, where it represents the probability distribution of selecting each node.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The selection of the first node passes to the second by concatenate its probability with the node in extended graph</a:t>
            </a:r>
            <a:endParaRPr sz="1300"/>
          </a:p>
        </p:txBody>
      </p:sp>
      <p:sp>
        <p:nvSpPr>
          <p:cNvPr id="312" name="Google Shape;312;p49"/>
          <p:cNvSpPr txBox="1"/>
          <p:nvPr>
            <p:ph type="title"/>
          </p:nvPr>
        </p:nvSpPr>
        <p:spPr>
          <a:xfrm>
            <a:off x="412825" y="452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GCPN</a:t>
            </a:r>
            <a:endParaRPr/>
          </a:p>
        </p:txBody>
      </p:sp>
      <p:pic>
        <p:nvPicPr>
          <p:cNvPr id="313" name="Google Shape;3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00" y="1532888"/>
            <a:ext cx="7876499" cy="9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15525"/>
            <a:ext cx="7795476" cy="14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/>
          <p:nvPr>
            <p:ph idx="1" type="body"/>
          </p:nvPr>
        </p:nvSpPr>
        <p:spPr>
          <a:xfrm>
            <a:off x="311700" y="1152475"/>
            <a:ext cx="8520600" cy="3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Action Prediction</a:t>
            </a:r>
            <a:endParaRPr sz="16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baseline="-25000" lang="en"/>
              <a:t>s</a:t>
            </a:r>
            <a:r>
              <a:rPr baseline="-25000" lang="en"/>
              <a:t> </a:t>
            </a:r>
            <a:r>
              <a:rPr lang="en"/>
              <a:t>maps to selection of second node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baseline="-25000" lang="en"/>
              <a:t>e </a:t>
            </a:r>
            <a:r>
              <a:rPr lang="en"/>
              <a:t>predicts the edge type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</a:t>
            </a:r>
            <a:r>
              <a:rPr baseline="-25000" lang="en"/>
              <a:t>t </a:t>
            </a:r>
            <a:r>
              <a:rPr lang="en"/>
              <a:t>maps the embedding to a scalar</a:t>
            </a:r>
            <a:endParaRPr/>
          </a:p>
        </p:txBody>
      </p:sp>
      <p:sp>
        <p:nvSpPr>
          <p:cNvPr id="320" name="Google Shape;320;p50"/>
          <p:cNvSpPr txBox="1"/>
          <p:nvPr>
            <p:ph type="title"/>
          </p:nvPr>
        </p:nvSpPr>
        <p:spPr>
          <a:xfrm>
            <a:off x="412825" y="452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GCPN</a:t>
            </a:r>
            <a:endParaRPr/>
          </a:p>
        </p:txBody>
      </p:sp>
      <p:pic>
        <p:nvPicPr>
          <p:cNvPr id="321" name="Google Shape;3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00" y="1532888"/>
            <a:ext cx="7876499" cy="9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15525"/>
            <a:ext cx="7795476" cy="14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Policy Gradient Training</a:t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GCPN predicts the action of the bond addition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GCPN is trained via policy gradient to optimize a reward composed of molecular property objectives and adversarial loss. The adversarial loss is provided by a graph convolutional network based discriminator trained jointly on a dataset of example molecules.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Adopted Proximal Policy Optimization (PPO)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600"/>
              <a:t>Policy Gradient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	PPO with Clipped Objective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Additionally, chemical space is discrete, and molecular properties are highly variable to small changes in molecular structure.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Increased effectiveness of the design of new molecules with application-driving goals would dramatically accelerate the development of novel medicines and materials.</a:t>
            </a:r>
            <a:endParaRPr/>
          </a:p>
        </p:txBody>
      </p:sp>
      <p:pic>
        <p:nvPicPr>
          <p:cNvPr descr="Image result for similar chemical structures"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450" y="2571750"/>
            <a:ext cx="3936274" cy="23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Policy Gradient Training</a:t>
            </a:r>
            <a:endParaRPr/>
          </a:p>
        </p:txBody>
      </p:sp>
      <p:sp>
        <p:nvSpPr>
          <p:cNvPr id="334" name="Google Shape;33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Adopted Proximal Policy Optimization (PPO)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Policy Gradient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PPO with Clipped Objective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 Gradient</a:t>
            </a:r>
            <a:endParaRPr/>
          </a:p>
        </p:txBody>
      </p:sp>
      <p:sp>
        <p:nvSpPr>
          <p:cNvPr id="340" name="Google Shape;340;p53"/>
          <p:cNvSpPr txBox="1"/>
          <p:nvPr>
            <p:ph idx="1" type="body"/>
          </p:nvPr>
        </p:nvSpPr>
        <p:spPr>
          <a:xfrm>
            <a:off x="311700" y="1152475"/>
            <a:ext cx="417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Necessity of Policy Gradient: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cannot undo the rewards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step size matters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Trust Region Approach: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	Determine the maximal step we want to take first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	Locate the optimal point within trust region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341" name="Google Shape;3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850" y="908325"/>
            <a:ext cx="3942000" cy="362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3"/>
          <p:cNvSpPr/>
          <p:nvPr/>
        </p:nvSpPr>
        <p:spPr>
          <a:xfrm>
            <a:off x="5858000" y="1075175"/>
            <a:ext cx="540600" cy="347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3"/>
          <p:cNvSpPr txBox="1"/>
          <p:nvPr/>
        </p:nvSpPr>
        <p:spPr>
          <a:xfrm>
            <a:off x="4422550" y="4568875"/>
            <a:ext cx="49170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 </a:t>
            </a:r>
            <a:r>
              <a:rPr lang="en" sz="600"/>
              <a:t>https://jonathan-hui.medium.com/rl-proximal-policy-optimization-ppo-explained-77f014ec3f12</a:t>
            </a:r>
            <a:endParaRPr sz="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 Gradient</a:t>
            </a:r>
            <a:endParaRPr/>
          </a:p>
        </p:txBody>
      </p:sp>
      <p:sp>
        <p:nvSpPr>
          <p:cNvPr id="349" name="Google Shape;349;p54"/>
          <p:cNvSpPr txBox="1"/>
          <p:nvPr>
            <p:ph idx="1" type="body"/>
          </p:nvPr>
        </p:nvSpPr>
        <p:spPr>
          <a:xfrm>
            <a:off x="311700" y="1152475"/>
            <a:ext cx="387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If we were to nudge </a:t>
            </a:r>
            <a:r>
              <a:rPr lang="en" sz="1450">
                <a:solidFill>
                  <a:schemeClr val="dk1"/>
                </a:solidFill>
              </a:rPr>
              <a:t>θ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 in the direction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We are to expect increase in x.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Necessity of Policy Gradient: cannot undo the rewards; step size matters.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350" name="Google Shape;350;p54"/>
          <p:cNvPicPr preferRelativeResize="0"/>
          <p:nvPr/>
        </p:nvPicPr>
        <p:blipFill rotWithShape="1">
          <a:blip r:embed="rId3">
            <a:alphaModFix/>
          </a:blip>
          <a:srcRect b="-5470" l="0" r="0" t="5470"/>
          <a:stretch/>
        </p:blipFill>
        <p:spPr>
          <a:xfrm>
            <a:off x="3349350" y="2677050"/>
            <a:ext cx="5638901" cy="201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6050" y="416550"/>
            <a:ext cx="4852299" cy="177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1150" y="1254775"/>
            <a:ext cx="941100" cy="2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4"/>
          <p:cNvSpPr txBox="1"/>
          <p:nvPr/>
        </p:nvSpPr>
        <p:spPr>
          <a:xfrm>
            <a:off x="4527950" y="4568875"/>
            <a:ext cx="3281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 </a:t>
            </a:r>
            <a:r>
              <a:rPr lang="en" sz="600"/>
              <a:t>http://karpathy.github.io/2016/05/31/rl/</a:t>
            </a:r>
            <a:endParaRPr sz="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PPO with clipped distance</a:t>
            </a:r>
            <a:endParaRPr/>
          </a:p>
        </p:txBody>
      </p:sp>
      <p:sp>
        <p:nvSpPr>
          <p:cNvPr id="359" name="Google Shape;359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Maintain 2 policy networks</a:t>
            </a:r>
            <a:endParaRPr/>
          </a:p>
        </p:txBody>
      </p:sp>
      <p:pic>
        <p:nvPicPr>
          <p:cNvPr id="360" name="Google Shape;3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750" y="1244825"/>
            <a:ext cx="4827899" cy="30429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5"/>
          <p:cNvSpPr txBox="1"/>
          <p:nvPr/>
        </p:nvSpPr>
        <p:spPr>
          <a:xfrm>
            <a:off x="4422550" y="4568875"/>
            <a:ext cx="49170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 https://jonathan-hui.medium.com/rl-proximal-policy-optimization-ppo-explained-77f014ec3f12</a:t>
            </a:r>
            <a:endParaRPr sz="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PPO with clipped distance</a:t>
            </a:r>
            <a:endParaRPr/>
          </a:p>
        </p:txBody>
      </p:sp>
      <p:sp>
        <p:nvSpPr>
          <p:cNvPr id="367" name="Google Shape;367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New objective:</a:t>
            </a:r>
            <a:endParaRPr/>
          </a:p>
        </p:txBody>
      </p:sp>
      <p:pic>
        <p:nvPicPr>
          <p:cNvPr id="368" name="Google Shape;36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8150" y="1105750"/>
            <a:ext cx="4038024" cy="385697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6"/>
          <p:cNvSpPr txBox="1"/>
          <p:nvPr/>
        </p:nvSpPr>
        <p:spPr>
          <a:xfrm>
            <a:off x="2934150" y="4748525"/>
            <a:ext cx="49170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 https://jonathan-hui.medium.com/rl-proximal-policy-optimization-ppo-explained-77f014ec3f12</a:t>
            </a:r>
            <a:endParaRPr sz="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PPO with clipped distance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850" y="1371350"/>
            <a:ext cx="5484474" cy="33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7"/>
          <p:cNvSpPr txBox="1"/>
          <p:nvPr/>
        </p:nvSpPr>
        <p:spPr>
          <a:xfrm>
            <a:off x="3388025" y="4676925"/>
            <a:ext cx="49170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 https://jonathan-hui.medium.com/rl-proximal-policy-optimization-ppo-explained-77f014ec3f12</a:t>
            </a:r>
            <a:endParaRPr sz="6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Policy Gradient Training</a:t>
            </a:r>
            <a:endParaRPr/>
          </a:p>
        </p:txBody>
      </p:sp>
      <p:sp>
        <p:nvSpPr>
          <p:cNvPr id="383" name="Google Shape;383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Adopted Proximal Policy Optimization (PPO)</a:t>
            </a:r>
            <a:endParaRPr/>
          </a:p>
        </p:txBody>
      </p:sp>
      <p:pic>
        <p:nvPicPr>
          <p:cNvPr id="384" name="Google Shape;38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950" y="1882175"/>
            <a:ext cx="8284652" cy="6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Policy Gradient Training</a:t>
            </a:r>
            <a:endParaRPr/>
          </a:p>
        </p:txBody>
      </p:sp>
      <p:sp>
        <p:nvSpPr>
          <p:cNvPr id="390" name="Google Shape;390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Adopted Proximal Policy Optimization (PPO)</a:t>
            </a:r>
            <a:endParaRPr/>
          </a:p>
        </p:txBody>
      </p:sp>
      <p:pic>
        <p:nvPicPr>
          <p:cNvPr id="391" name="Google Shape;39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950" y="1882175"/>
            <a:ext cx="8284652" cy="6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5" y="3220498"/>
            <a:ext cx="9144002" cy="116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Setup</a:t>
            </a:r>
            <a:endParaRPr/>
          </a:p>
        </p:txBody>
      </p:sp>
      <p:sp>
        <p:nvSpPr>
          <p:cNvPr id="403" name="Google Shape;403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ZINC250k molecule dataset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Contains over 250,000 drug like commercially available molecules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RDKit OpenAI Molecule environment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check validity of generated molecules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GCPN setup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3-layer defined GCPN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64 dimensional node embedding in all hidden layers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Batch normalization after each layer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&amp; Background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Baselines</a:t>
            </a:r>
            <a:endParaRPr/>
          </a:p>
        </p:txBody>
      </p:sp>
      <p:sp>
        <p:nvSpPr>
          <p:cNvPr id="409" name="Google Shape;409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Junction Tree Variational Autoencoder (JT-VAE)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State-of-the-art algorithm for molecular generation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Objective-Reinforced Generative Adversarial Networks (ORGAN)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State-of-the-art algorithm for molecular generation using RL and text-based representation of molecules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</p:txBody>
      </p:sp>
      <p:sp>
        <p:nvSpPr>
          <p:cNvPr id="415" name="Google Shape;415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Property Optimization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Generate molecules while optimizing a score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Property Targeting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Generate molecules within a targeted score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Constrained Property Optimization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Generate new molecules on top of a given substructure while optimizing a score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Results</a:t>
            </a:r>
            <a:endParaRPr/>
          </a:p>
        </p:txBody>
      </p:sp>
      <p:sp>
        <p:nvSpPr>
          <p:cNvPr id="421" name="Google Shape;421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Task 1: Property Optimization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Generating molecules with greatest penalized logP and QED scores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logP is the logarithm of the octanol-water partition coefficient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Score for how soluble a molecule is in water and fat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Penalized logP also takes into account ring size and synthetic accessibility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QED is an indicator of druglikeness from [0-1]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1: Property Optimization Results</a:t>
            </a:r>
            <a:endParaRPr/>
          </a:p>
        </p:txBody>
      </p:sp>
      <p:pic>
        <p:nvPicPr>
          <p:cNvPr id="427" name="Google Shape;42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25" y="1152474"/>
            <a:ext cx="8240549" cy="268592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5"/>
          <p:cNvSpPr/>
          <p:nvPr/>
        </p:nvSpPr>
        <p:spPr>
          <a:xfrm>
            <a:off x="1138875" y="2190200"/>
            <a:ext cx="7238700" cy="144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Results</a:t>
            </a:r>
            <a:endParaRPr/>
          </a:p>
        </p:txBody>
      </p:sp>
      <p:sp>
        <p:nvSpPr>
          <p:cNvPr id="434" name="Google Shape;434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Task 2: Property Targeting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 a targeted range of molecular weight (MW) and logP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Measure success rate and diversity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Success is the percentage of generated molecules that fall within the targeted range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Diversity is the average pairwise Tanimoto distance between the Morgan fingerprints of the molecules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Property Targeting Results</a:t>
            </a:r>
            <a:endParaRPr/>
          </a:p>
        </p:txBody>
      </p:sp>
      <p:pic>
        <p:nvPicPr>
          <p:cNvPr id="440" name="Google Shape;44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3" cy="2407538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7"/>
          <p:cNvSpPr/>
          <p:nvPr/>
        </p:nvSpPr>
        <p:spPr>
          <a:xfrm>
            <a:off x="219000" y="2255875"/>
            <a:ext cx="8716800" cy="116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Results</a:t>
            </a:r>
            <a:endParaRPr/>
          </a:p>
        </p:txBody>
      </p:sp>
      <p:sp>
        <p:nvSpPr>
          <p:cNvPr id="447" name="Google Shape;447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Task 3: Constrained Property Optimization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 molecules that contain a base substructure/molecule (one of 800 ZINC molecules)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 substructure/molecule has a low penalized logP so they measure the improvement of the penalized logP of the generated molecule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Penalized logP is being optimized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baseline JT-VAE algorithm cannot constrain generated molecules to have a certain substructure. Therefore, they relaxed the constraint so the generated molecule must have a similarity score above a threshold 𝛿.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3: Constrained Property Optimization</a:t>
            </a:r>
            <a:endParaRPr/>
          </a:p>
        </p:txBody>
      </p:sp>
      <p:pic>
        <p:nvPicPr>
          <p:cNvPr id="453" name="Google Shape;45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2521988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9"/>
          <p:cNvSpPr/>
          <p:nvPr/>
        </p:nvSpPr>
        <p:spPr>
          <a:xfrm>
            <a:off x="985575" y="2398250"/>
            <a:ext cx="8006100" cy="116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Molecules Generated</a:t>
            </a:r>
            <a:endParaRPr/>
          </a:p>
        </p:txBody>
      </p:sp>
      <p:pic>
        <p:nvPicPr>
          <p:cNvPr id="465" name="Google Shape;46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13" y="1148225"/>
            <a:ext cx="3079750" cy="15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163" y="1148225"/>
            <a:ext cx="3079726" cy="153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4163" y="2840500"/>
            <a:ext cx="3079726" cy="153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113" y="2840500"/>
            <a:ext cx="3079726" cy="1539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Graph Convolutional Policy Network (GCPN)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Molecule generation process can be guided towards desiderata while constraining the output space to chemical rules</a:t>
            </a:r>
            <a:endParaRPr sz="15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Valenc</a:t>
            </a:r>
            <a:r>
              <a:rPr lang="en"/>
              <a:t>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Octanol-water partition coefficient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Tendency of chemical to partition itself between organic phase and aqueous phase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Druglikeness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</a:t>
            </a:r>
            <a:r>
              <a:rPr lang="en"/>
              <a:t>olecular weight (MW)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Steric Strain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525" y="3229863"/>
            <a:ext cx="30480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450" y="3292821"/>
            <a:ext cx="2375850" cy="16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</a:t>
            </a:r>
            <a:endParaRPr/>
          </a:p>
        </p:txBody>
      </p:sp>
      <p:sp>
        <p:nvSpPr>
          <p:cNvPr id="479" name="Google Shape;479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Representation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500"/>
              <a:t>GCPN directly models molecules as molecular graphs.</a:t>
            </a:r>
            <a:r>
              <a:rPr lang="en" sz="1100"/>
              <a:t> </a:t>
            </a:r>
            <a:endParaRPr sz="1100"/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The </a:t>
            </a:r>
            <a:r>
              <a:rPr lang="en" sz="1400" u="sng"/>
              <a:t>text based representations</a:t>
            </a:r>
            <a:r>
              <a:rPr lang="en" sz="1400"/>
              <a:t> such as SMILES (simplified molecular-input line-entry system) are </a:t>
            </a:r>
            <a:r>
              <a:rPr lang="en" sz="1400" u="sng"/>
              <a:t>vulnerable</a:t>
            </a:r>
            <a:r>
              <a:rPr lang="en" sz="1400"/>
              <a:t> to even simple perturbation.</a:t>
            </a:r>
            <a:endParaRPr sz="1400"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Partially generated molecular graphs can be</a:t>
            </a:r>
            <a:r>
              <a:rPr lang="en" sz="1400" u="sng"/>
              <a:t> interpreted as substructures</a:t>
            </a:r>
            <a:r>
              <a:rPr lang="en" sz="1400"/>
              <a:t>, whereas partially generated text representations might not be meaningful.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500"/>
              <a:t>Better than generative model since</a:t>
            </a:r>
            <a:endParaRPr sz="1500"/>
          </a:p>
          <a:p>
            <a:pPr indent="-30956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It could model hard constraints and chemical properties which are not differentiable</a:t>
            </a:r>
            <a:endParaRPr sz="1500"/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It allows active exploration outside datasets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</a:t>
            </a:r>
            <a:endParaRPr/>
          </a:p>
        </p:txBody>
      </p:sp>
      <p:sp>
        <p:nvSpPr>
          <p:cNvPr id="485" name="Google Shape;485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Optimization: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This approach allows direct optimization of application-specific objectives, while ensuring that the generated molecules are realistic and satisfy chemical rules.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Performance: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In all tasks, GCPN achieves state-of-the-art results. 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GCPN generates molecules with property scores 61% higher than the best baseline method, and outperforms the baseline models in the constrained optimization setting by 184% on average.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</a:t>
            </a:r>
            <a:endParaRPr/>
          </a:p>
        </p:txBody>
      </p:sp>
      <p:sp>
        <p:nvSpPr>
          <p:cNvPr id="491" name="Google Shape;491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guarantees of synthesizability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Simply provides a chemically valid graph, but fails to have a documented synthesis path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Scaling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Since GCPN operates iteratively, scaling graph generation may prove difficult since each action only contributes a single edge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Remarks</a:t>
            </a:r>
            <a:endParaRPr/>
          </a:p>
        </p:txBody>
      </p:sp>
      <p:sp>
        <p:nvSpPr>
          <p:cNvPr id="502" name="Google Shape;502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GCPN is a graph generation policy network using graph state representation and adversarial training, applied to the task of molecular graph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SOTA in molecular property optimization and targeting, while maintaining integrity to realistic molecules.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GCPN can be modified with other domain specific rewards to be applied to other fields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Listening!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518" name="Google Shape;518;p80"/>
          <p:cNvSpPr txBox="1"/>
          <p:nvPr>
            <p:ph idx="1" type="body"/>
          </p:nvPr>
        </p:nvSpPr>
        <p:spPr>
          <a:xfrm>
            <a:off x="311700" y="1152475"/>
            <a:ext cx="8520600" cy="27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/>
              <a:t>RL, Proximal Policy Optimization (PPO)</a:t>
            </a:r>
            <a:r>
              <a:rPr lang="en" sz="1000"/>
              <a:t> </a:t>
            </a:r>
            <a:r>
              <a:rPr lang="en" sz="1000"/>
              <a:t>Explained.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https://jonathan-hui.medium.com/rl-proximal-policy-optimization-ppo-explained-77f014ec3f12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/>
              <a:t>Generative Adversarial Network.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https://developers.google.com/machine-learning/gan/generator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Deep Reinforcement Learning: Pong from Pixels.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http://karpathy.github.io/2016/05/31/rl/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Proximal Policy Optimization.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https://openai.com/blog/openai-baselines-ppo/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82608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GCPN employs three well studied concepts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Graph Representation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Utilizes a Graph Convolutional Network (GCN) to compute node embeddings and a policy on which Markov Decision Process (MDP) is defined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Reinforcement Learning (RL)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Agent acts on an iterative graph generation process taking the intermediate generated graph as the state and chemical bonds to different atoms as the action space, </a:t>
            </a:r>
            <a:r>
              <a:rPr lang="en"/>
              <a:t>governed</a:t>
            </a:r>
            <a:r>
              <a:rPr lang="en"/>
              <a:t> by </a:t>
            </a:r>
            <a:r>
              <a:rPr lang="en"/>
              <a:t>universal</a:t>
            </a:r>
            <a:r>
              <a:rPr lang="en"/>
              <a:t> chemical principles via domain specific reward design.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Adversarial Training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Generative Adversarial Network (GAN) framework to define adversarial rewards to ensure generated molecules resemble expert samples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Evaluation subdomains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Property Optimization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Property Targeting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Specify a target range for </a:t>
            </a:r>
            <a:r>
              <a:rPr lang="en"/>
              <a:t>particular</a:t>
            </a:r>
            <a:r>
              <a:rPr lang="en"/>
              <a:t> p</a:t>
            </a:r>
            <a:r>
              <a:rPr lang="en"/>
              <a:t>ro</a:t>
            </a:r>
            <a:r>
              <a:rPr lang="en"/>
              <a:t>perties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Constrained Property Optimization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 Overview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Agent: takes observations from environment and makes actions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Environment: the world the agent inhabits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Desiderata: Agent to take best sequence of actions to complete a task of interest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253" y="1388625"/>
            <a:ext cx="3012449" cy="29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